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02" r:id="rId4"/>
    <p:sldId id="287" r:id="rId5"/>
    <p:sldId id="288" r:id="rId6"/>
    <p:sldId id="300" r:id="rId7"/>
    <p:sldId id="290" r:id="rId8"/>
    <p:sldId id="291" r:id="rId9"/>
    <p:sldId id="292" r:id="rId10"/>
    <p:sldId id="297" r:id="rId11"/>
    <p:sldId id="293" r:id="rId12"/>
    <p:sldId id="294" r:id="rId13"/>
    <p:sldId id="295" r:id="rId14"/>
    <p:sldId id="296" r:id="rId15"/>
    <p:sldId id="304" r:id="rId16"/>
    <p:sldId id="298" r:id="rId17"/>
    <p:sldId id="299" r:id="rId18"/>
    <p:sldId id="301" r:id="rId19"/>
    <p:sldId id="303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78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.wikipedia.org/wiki/O-%D0%BD%D0%BE%D1%82%D0%B0%D1%86%D0%B8%D1%8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0157" y="4747827"/>
            <a:ext cx="8650758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7934" y="2703547"/>
            <a:ext cx="63561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властвуй.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Быстрая, слиянием.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и Недостатки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Один из самых быстродействующих (на практике) из алгоритмов внутренней сортировки общего назначения.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очень короткий: запомнив основные моменты, его легко написать «из головы»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Требует лишь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дополнительной памяти для своей работы (неулучшенный рекурсивный алгоритм - в худшем случае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памяти).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Хорошо сочетается с механизмами кэширования и виртуальной памяти.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Допускает естественное распараллеливание (сортировка выделенных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 параллельно выполняющихся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подпроцессах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Работает на связных списках и других структурах с последовательным доступом, допускающих эффективный проход как от начала к концу, так и от конца к началу.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Недостатки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Сильно деградирует по скорости (до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в худшем или близком к нему случае, что может случиться при неудачных входных данных.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Прямая реализация в виде функции с двумя рекурсивными вызовами может привести к ошибке переполнения стека, так как в худшем случае ей может потребоваться сделать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вложенных рекурсивных вызовов.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Неустойчив.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blipFill>
                <a:blip r:embed="rId4"/>
                <a:stretch>
                  <a:fillRect l="-185" b="-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 слиянием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Один 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обменов 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элементов; из-за наличия ряда недостатков на практике обычно используется с некоторыми доработками.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Сортируемый массив разбивается на две части примерно одинакового размера;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Каждая из получившихся частей сортируется отдельно, тем же самым алгоритмом;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Два упорядоченных массива половинного размера соединяются в один.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 нас есть два массива a и b (фактически это будут две части одного массива, но для удобства будем писать, что у нас просто два массива). Нам надо получить массив c размером |a|+|b|. Для этого можно применить процедуру слияния. Эта процедура заключается в том, что мы сравниваем элементы массивов (начиная с начала) и меньший из них записываем в финальный. И затем, в массиве у которого оказался меньший элемент, переходим к следующему элементу и сравниваем теперь его. В конце, если один из массивов закончился, мы просто дописываем в финальный другой массив. После финальный массив записываем вместо двух исходных и получаем отсортированный участок.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blipFill>
                <a:blip r:embed="rId4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8" y="2209889"/>
            <a:ext cx="2095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267609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function </a:t>
            </a:r>
            <a:r>
              <a:rPr lang="en-US" sz="1400" dirty="0" err="1"/>
              <a:t>mergeSortRecursive</a:t>
            </a:r>
            <a:r>
              <a:rPr lang="en-US" sz="1400" dirty="0"/>
              <a:t>(a : </a:t>
            </a:r>
            <a:r>
              <a:rPr lang="en-US" sz="1400" dirty="0" err="1"/>
              <a:t>int</a:t>
            </a:r>
            <a:r>
              <a:rPr lang="en-US" sz="1400" dirty="0"/>
              <a:t>[n]; left,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if left + 1 &gt;= right</a:t>
            </a:r>
          </a:p>
          <a:p>
            <a:r>
              <a:rPr lang="en-US" sz="1400" dirty="0"/>
              <a:t>        return</a:t>
            </a:r>
          </a:p>
          <a:p>
            <a:r>
              <a:rPr lang="en-US" sz="1400" dirty="0"/>
              <a:t>    mid = (left + right) / 2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left, mid)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mid, right)</a:t>
            </a:r>
          </a:p>
          <a:p>
            <a:r>
              <a:rPr lang="en-US" sz="1400" dirty="0"/>
              <a:t>    merge(a, left, mid, right)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19501" y="1267609"/>
            <a:ext cx="385629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function merge(a : </a:t>
            </a:r>
            <a:r>
              <a:rPr lang="en-US" sz="1400" dirty="0" err="1"/>
              <a:t>int</a:t>
            </a:r>
            <a:r>
              <a:rPr lang="en-US" sz="1400" dirty="0"/>
              <a:t>[n]; left, mid,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it1 = 0</a:t>
            </a:r>
          </a:p>
          <a:p>
            <a:r>
              <a:rPr lang="en-US" sz="1400" dirty="0"/>
              <a:t>    it2 = 0</a:t>
            </a:r>
          </a:p>
          <a:p>
            <a:r>
              <a:rPr lang="en-US" sz="1400" dirty="0"/>
              <a:t>    result : </a:t>
            </a:r>
            <a:r>
              <a:rPr lang="en-US" sz="1400" dirty="0" err="1"/>
              <a:t>int</a:t>
            </a:r>
            <a:r>
              <a:rPr lang="en-US" sz="1400" dirty="0"/>
              <a:t>[right - left]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 and mid + it2 &lt; right</a:t>
            </a:r>
          </a:p>
          <a:p>
            <a:r>
              <a:rPr lang="en-US" sz="1400" dirty="0"/>
              <a:t>        if a[left + it1] &lt; a[mid + it2]</a:t>
            </a:r>
          </a:p>
          <a:p>
            <a:r>
              <a:rPr lang="en-US" sz="1400" dirty="0"/>
              <a:t>            result[it1 + it2] = a[left + it1]</a:t>
            </a:r>
          </a:p>
          <a:p>
            <a:r>
              <a:rPr lang="en-US" sz="1400" dirty="0"/>
              <a:t>            it1 += 1</a:t>
            </a:r>
          </a:p>
          <a:p>
            <a:r>
              <a:rPr lang="en-US" sz="1400" dirty="0"/>
              <a:t>        else</a:t>
            </a:r>
          </a:p>
          <a:p>
            <a:r>
              <a:rPr lang="en-US" sz="1400" dirty="0"/>
              <a:t>            result[it1 + it2] = a[mid + it2]</a:t>
            </a:r>
          </a:p>
          <a:p>
            <a:r>
              <a:rPr lang="en-US" sz="1400" dirty="0"/>
              <a:t>    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</a:t>
            </a:r>
          </a:p>
          <a:p>
            <a:r>
              <a:rPr lang="en-US" sz="1400" dirty="0"/>
              <a:t>        result[it1 + it2] = a[left + it1]</a:t>
            </a:r>
          </a:p>
          <a:p>
            <a:r>
              <a:rPr lang="en-US" sz="1400" dirty="0"/>
              <a:t>        it1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mid + it2 &lt; right</a:t>
            </a:r>
          </a:p>
          <a:p>
            <a:r>
              <a:rPr lang="en-US" sz="1400" dirty="0"/>
              <a:t>        result[it1 + it2] = a[mid + it2]</a:t>
            </a:r>
          </a:p>
          <a:p>
            <a:r>
              <a:rPr lang="en-US" sz="1400" dirty="0"/>
              <a:t>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for </a:t>
            </a:r>
            <a:r>
              <a:rPr lang="en-US" sz="1400" dirty="0" err="1"/>
              <a:t>i</a:t>
            </a:r>
            <a:r>
              <a:rPr lang="en-US" sz="1400" dirty="0"/>
              <a:t> = 0 to it1 + it2</a:t>
            </a:r>
          </a:p>
          <a:p>
            <a:r>
              <a:rPr lang="en-US" sz="1400" dirty="0"/>
              <a:t>        a[left + </a:t>
            </a:r>
            <a:r>
              <a:rPr lang="en-US" sz="1400" dirty="0" err="1"/>
              <a:t>i</a:t>
            </a:r>
            <a:r>
              <a:rPr lang="en-US" sz="1400" dirty="0"/>
              <a:t>] = result[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3035083"/>
            <a:ext cx="4682898" cy="35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1105" y="108584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array = [1, 9, 2, 3, 11, 8, 5, 12, 4, 10, 7, 6]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29" y="1285902"/>
            <a:ext cx="7808490" cy="5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Для оценки производительности воспользуемся асимптотической сложностью, пусть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- время сортировки массива, тогда для сортировки массива из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 справедливо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=…=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 отличии от быстрой сортировки, сортировка слиянием не имеет негативных вариантов при которых ее асимптотическая сложность резко деградирует 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Но ее недостатком является то, что она требует дополнительной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памяти. Вариант с константным потреблением дополнительной памяти возможен, но не прост.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Прочие достоинства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Устойчива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Многопоточна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Распределенна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45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SURVEY.MUCTR.RU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Случайный опрос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A1681D-86D1-41E4-AA26-5930BECF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14" y="1713046"/>
            <a:ext cx="4977171" cy="497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4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94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Парадигма разработки алгоритмов, заключающаяся в рекурсивном разбиении решаемой задачи на две или более подзадачи того же типа, но меньшего размера, и комбинировании их решений для получения ответа к исходной задаче; разбиения выполняются до тех пор, пока все подзадачи не окажутся элементарными.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 с помощью метода "Разделяй и Властвуй" или по-английски "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Divide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Conquer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" является одним из базовых методов по ускорению алгоритмов. Примером тому служит переход от квадратичной сложности пузырьковой сортировки или сортировки вставками к сложности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при сортировке слиянием. 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задачи с помощью данного подхода обладает следующими тремя этапами: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Разделить входные данные на меньшие подмножества.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Решить подзадачи рекурсивно.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Объединить решения подзадач в решение исходной задачи.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941417"/>
              </a:xfrm>
              <a:prstGeom prst="rect">
                <a:avLst/>
              </a:prstGeom>
              <a:blipFill>
                <a:blip r:embed="rId4"/>
                <a:stretch>
                  <a:fillRect l="-206" r="-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6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и проблемы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865" y="1547249"/>
            <a:ext cx="502245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Решение сложных задач, за счет уменьшения их сложности и сведения к простым.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Подход можно использовать не правильно, но сложно и в большинстве случаев он дает гарантию увеличение эффективности.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Подход в своем базовом варианте уже адаптирован к параллелизму.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Подход хорошо согласуется с принципами работы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памяти в компьютере, что позволяет уменьшить итоговое время не только за счет эффективности но и за счет эффективного использования аппаратной части.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6745" y="1547249"/>
            <a:ext cx="530589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все алгоритмы этого подхода сводятся к итеративном методам, чаще всего приходится применять рекурсию.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случае если не используется рекурсивное решение, то алгоритм предполагает наличие структуры которая будет хранить стек исполнения алгоритма.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Ограничение размера стека рекурсивных вызовов.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может выглядеть лаконично, но ради эффективности приходится создавать вокруг него огород и при встрече базовых случаев не выполнять его, а прерывать и использовать другой метод.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Алгоритмы этого типа не сохраняют уже решенные задачи, что приводит к их постоянному перевычислению.</a:t>
            </a:r>
          </a:p>
        </p:txBody>
      </p:sp>
    </p:spTree>
    <p:extLst>
      <p:ext uri="{BB962C8B-B14F-4D97-AF65-F5344CB8AC3E}">
        <p14:creationId xmlns:p14="http://schemas.microsoft.com/office/powerpoint/2010/main" val="247213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Еще быстрые сортировки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75390"/>
              </p:ext>
            </p:extLst>
          </p:nvPr>
        </p:nvGraphicFramePr>
        <p:xfrm>
          <a:off x="493552" y="1437780"/>
          <a:ext cx="11095695" cy="4348628"/>
        </p:xfrm>
        <a:graphic>
          <a:graphicData uri="http://schemas.openxmlformats.org/drawingml/2006/table">
            <a:tbl>
              <a:tblPr/>
              <a:tblGrid>
                <a:gridCol w="1779629">
                  <a:extLst>
                    <a:ext uri="{9D8B030D-6E8A-4147-A177-3AD203B41FA5}">
                      <a16:colId xmlns:a16="http://schemas.microsoft.com/office/drawing/2014/main" val="2226879329"/>
                    </a:ext>
                  </a:extLst>
                </a:gridCol>
                <a:gridCol w="4495088">
                  <a:extLst>
                    <a:ext uri="{9D8B030D-6E8A-4147-A177-3AD203B41FA5}">
                      <a16:colId xmlns:a16="http://schemas.microsoft.com/office/drawing/2014/main" val="3626552109"/>
                    </a:ext>
                  </a:extLst>
                </a:gridCol>
                <a:gridCol w="1666430">
                  <a:extLst>
                    <a:ext uri="{9D8B030D-6E8A-4147-A177-3AD203B41FA5}">
                      <a16:colId xmlns:a16="http://schemas.microsoft.com/office/drawing/2014/main" val="2364509088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1521010487"/>
                    </a:ext>
                  </a:extLst>
                </a:gridCol>
                <a:gridCol w="1735946">
                  <a:extLst>
                    <a:ext uri="{9D8B030D-6E8A-4147-A177-3AD203B41FA5}">
                      <a16:colId xmlns:a16="http://schemas.microsoft.com/office/drawing/2014/main" val="2740086625"/>
                    </a:ext>
                  </a:extLst>
                </a:gridCol>
              </a:tblGrid>
              <a:tr h="315954"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Алгоритм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Описание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Время исполнения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Затраты памяти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27417"/>
                  </a:ext>
                </a:extLst>
              </a:tr>
              <a:tr h="3159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худшем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 среднем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лучшем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766991"/>
                  </a:ext>
                </a:extLst>
              </a:tr>
              <a:tr h="315954">
                <a:tc gridSpan="5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Алгоритмы устойчивой сортировки</a:t>
                      </a:r>
                      <a:endParaRPr lang="ru-RU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72996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Сортировка слиянием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Рекурсивно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сортирует половины массива, а затем комбинирует их в один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46724"/>
                  </a:ext>
                </a:extLst>
              </a:tr>
              <a:tr h="793898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Быстрая 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Выбирается опорный элемент p. Все ключи меньшие p перемещаются влево от него, а все ключи большие либо равные p, вправо. Далее алгоритм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рекурсивно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применяется к каждой из частей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370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Пирамидальная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На основе исходных данных строится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двоичная куча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, в которой последовательно собираются минимальные значения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2529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Сортировка с помощью двоичного дерева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На основе исходных данных строится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двоичное дерево поиска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, в котором последовательно собираются минимальные значения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57329"/>
                  </a:ext>
                </a:extLst>
              </a:tr>
              <a:tr h="617476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Сортировка </a:t>
                      </a:r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Timsort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Гибрид сортировок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вставками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слиянием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 Основан на предположении, что при решении практических задач входной массив зачастую состоит из отсортированных </a:t>
                      </a:r>
                      <a:r>
                        <a:rPr lang="ru-RU" sz="1200" dirty="0" err="1">
                          <a:solidFill>
                            <a:schemeClr val="tx1"/>
                          </a:solidFill>
                          <a:effectLst/>
                        </a:rPr>
                        <a:t>подмассивов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72419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Интроспективная 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Гибрид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быстрой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пирамидальной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сортировок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28365"/>
                  </a:ext>
                </a:extLst>
              </a:tr>
            </a:tbl>
          </a:graphicData>
        </a:graphic>
      </p:graphicFrame>
      <p:sp>
        <p:nvSpPr>
          <p:cNvPr id="8" name="AutoShape 1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2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3" descr="O(1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22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Еще странные сортировки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56592"/>
              </p:ext>
            </p:extLst>
          </p:nvPr>
        </p:nvGraphicFramePr>
        <p:xfrm>
          <a:off x="493552" y="1437780"/>
          <a:ext cx="11095696" cy="4538215"/>
        </p:xfrm>
        <a:graphic>
          <a:graphicData uri="http://schemas.openxmlformats.org/drawingml/2006/table">
            <a:tbl>
              <a:tblPr/>
              <a:tblGrid>
                <a:gridCol w="1779629">
                  <a:extLst>
                    <a:ext uri="{9D8B030D-6E8A-4147-A177-3AD203B41FA5}">
                      <a16:colId xmlns:a16="http://schemas.microsoft.com/office/drawing/2014/main" val="2226879329"/>
                    </a:ext>
                  </a:extLst>
                </a:gridCol>
                <a:gridCol w="4495089">
                  <a:extLst>
                    <a:ext uri="{9D8B030D-6E8A-4147-A177-3AD203B41FA5}">
                      <a16:colId xmlns:a16="http://schemas.microsoft.com/office/drawing/2014/main" val="3626552109"/>
                    </a:ext>
                  </a:extLst>
                </a:gridCol>
                <a:gridCol w="1666430">
                  <a:extLst>
                    <a:ext uri="{9D8B030D-6E8A-4147-A177-3AD203B41FA5}">
                      <a16:colId xmlns:a16="http://schemas.microsoft.com/office/drawing/2014/main" val="2364509088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1521010487"/>
                    </a:ext>
                  </a:extLst>
                </a:gridCol>
                <a:gridCol w="1735946">
                  <a:extLst>
                    <a:ext uri="{9D8B030D-6E8A-4147-A177-3AD203B41FA5}">
                      <a16:colId xmlns:a16="http://schemas.microsoft.com/office/drawing/2014/main" val="2740086625"/>
                    </a:ext>
                  </a:extLst>
                </a:gridCol>
              </a:tblGrid>
              <a:tr h="315954"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Алгоритм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Описание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Время исполнения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Затраты памяти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27417"/>
                  </a:ext>
                </a:extLst>
              </a:tr>
              <a:tr h="3159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худшем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 среднем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лучшем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766991"/>
                  </a:ext>
                </a:extLst>
              </a:tr>
              <a:tr h="315954">
                <a:tc gridSpan="5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Алгоритмы устойчивой сортировки</a:t>
                      </a:r>
                      <a:endParaRPr lang="ru-RU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72996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Придурковатая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Меняет местами первый и последний элементы массива, если необходимо. Затем делит массив на три части, в каждой из которых запускается рекурсивно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Алгоритм безумно мечется между 3 </a:t>
                      </a:r>
                      <a:r>
                        <a:rPr lang="ru-RU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мя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кусками массива)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^ (log 3 / log 1.5))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^ 2.709..)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46724"/>
                  </a:ext>
                </a:extLst>
              </a:tr>
              <a:tr h="793898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Гравитационная 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Числа представляются в виде бусинок на штырях, затем сортируются под действием гравитации (Требуется специализированное аппаратное обеспечение)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 √n)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 √n)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n*n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370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Блочная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Элементы распределяются по блокам согласно диапазону значений, каждый из которых затем рекурсивно сортируется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K-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количество блоков известное заранее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</a:t>
                      </a:r>
                      <a:r>
                        <a:rPr lang="en-US" sz="1200" baseline="0" dirty="0">
                          <a:effectLst/>
                        </a:rPr>
                        <a:t>* n + n / k + 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 + k)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2529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Поразрядная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Массив сортируется с помощью поразрядного сравнения чисел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количество бит, требуемых для хранения каждого ключа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O(w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O(w</a:t>
                      </a:r>
                      <a:r>
                        <a:rPr lang="en-US" sz="1200" baseline="0" dirty="0">
                          <a:effectLst/>
                        </a:rPr>
                        <a:t> *</a:t>
                      </a:r>
                      <a:r>
                        <a:rPr lang="en-US" sz="1200" dirty="0">
                          <a:effectLst/>
                        </a:rPr>
                        <a:t>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57329"/>
                  </a:ext>
                </a:extLst>
              </a:tr>
              <a:tr h="617476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Сортировка подсчётом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Подсчитывается количество вхождений каждого целого числа из диапазона ключей в массив. Затем выводится значения всех ненулевых значений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K-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максимальное значение элементов ключа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</a:t>
                      </a:r>
                      <a:r>
                        <a:rPr lang="ru-RU" sz="1200" dirty="0">
                          <a:effectLst/>
                        </a:rPr>
                        <a:t>+ </a:t>
                      </a:r>
                      <a:r>
                        <a:rPr lang="en-US" sz="1200" dirty="0">
                          <a:effectLst/>
                        </a:rPr>
                        <a:t>k)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+ 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 + k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72419"/>
                  </a:ext>
                </a:extLst>
              </a:tr>
            </a:tbl>
          </a:graphicData>
        </a:graphic>
      </p:graphicFrame>
      <p:sp>
        <p:nvSpPr>
          <p:cNvPr id="8" name="AutoShape 1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2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3" descr="O(1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13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2290" name="Picture 2" descr="Мем: &amp;quot;Опять работать&amp;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457200"/>
            <a:ext cx="5343525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5CD516-3067-4F54-85FC-CE4B8DDA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5" y="125367"/>
            <a:ext cx="3024456" cy="30244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62F856-1AFF-4648-956D-91A01A1C1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87" y="3707921"/>
            <a:ext cx="3061838" cy="30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Критерии и типы сортировок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93417" y="1224084"/>
            <a:ext cx="11095831" cy="4895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Сравнение сортировок проводя по</a:t>
            </a:r>
            <a:r>
              <a:rPr lang="en-US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ru-RU" sz="14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Устойчивость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 устойчивая сортировка не меняет взаимного расположения элементов с одинаковыми ключами.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Естественность поведения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эффективность метода при обработке уже упорядоченных или частично упорядоченных данных. Алгоритм ведёт себя естественно, если учитывает эту характеристику входной последовательности и работает лучше.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Использование операции сравнения.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Алгоритмы, использующие для сортировки сравнение элементов между собой, называются основанными на сравнениях. Минимальная трудоемкость 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худшего случая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 этих алгоритмов составляет 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log</a:t>
            </a:r>
            <a:r>
              <a:rPr kumimoji="0" lang="en-US" altLang="ru-RU" sz="14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но они отличаются гибкостью применения. Для специальных случаев (типов данных) существуют более эффективные алгоритмы.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Сортировки делят</a:t>
            </a:r>
            <a:r>
              <a:rPr lang="en-US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Внутренняя сортировка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оперирует массивами, целиком помещающимися в оперативной памяти с произвольным доступом к любой ячейке. Данные обычно упорядочиваются на том же месте без дополнительных затрат.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Внешняя сортировка 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оперирует запоминающими устройствами большого объёма, но не с произвольным доступом, а последовательным (упорядочение файлов), то есть в данный момент «виден» только один элемент, а затраты на перемотку по сравнению с памятью неоправданно велики. 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6" descr="O">
            <a:hlinkClick r:id="rId4" tooltip="O-нотация"/>
          </p:cNvPr>
          <p:cNvSpPr>
            <a:spLocks noChangeAspect="1" noChangeArrowheads="1"/>
          </p:cNvSpPr>
          <p:nvPr/>
        </p:nvSpPr>
        <p:spPr bwMode="auto">
          <a:xfrm>
            <a:off x="143922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 descr="n\cdot \log n"/>
          <p:cNvSpPr>
            <a:spLocks noChangeAspect="1" noChangeArrowheads="1"/>
          </p:cNvSpPr>
          <p:nvPr/>
        </p:nvSpPr>
        <p:spPr bwMode="auto">
          <a:xfrm>
            <a:off x="14543088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75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 сортировка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cs typeface="Arial" panose="020B0604020202020204" pitchFamily="34" charset="0"/>
                  </a:rPr>
                  <a:t>Алгоритм сортировки, разработанный английским Информатиком Тони Хоаром во время своей работы в МГУ в 1960 году.</a:t>
                </a:r>
                <a:endParaRPr lang="en-US" sz="14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/>
                  <a:t>Один 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обменов 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элементов; из-за наличия ряда недостатков на практике обычно используется с некоторыми доработками.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Выбрать элемент из массива. Назовём его опорным.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Разбиение: перераспределение элементов в массиве таким образом, что элементы, меньшие опорного, помещаются перед ним, а большие или равные - после.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Рекурсивно применить первые два шага к двум </a:t>
                </a:r>
                <a:r>
                  <a:rPr lang="ru-RU" sz="1400" dirty="0" err="1"/>
                  <a:t>подмассивам</a:t>
                </a:r>
                <a:r>
                  <a:rPr lang="ru-RU" sz="1400" dirty="0"/>
                  <a:t> слева и справа от опорного элемента. Рекурсия не применяется к массиву, в котором только один элемент или отсутствуют элементы.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blipFill>
                <a:blip r:embed="rId4"/>
                <a:stretch>
                  <a:fillRect l="-398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58" y="2245966"/>
            <a:ext cx="4226690" cy="32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 algorithm quicksort(A, low, high) is</a:t>
            </a:r>
          </a:p>
          <a:p>
            <a:r>
              <a:rPr lang="en-US" sz="2000" dirty="0"/>
              <a:t>    if low &lt; high then</a:t>
            </a:r>
          </a:p>
          <a:p>
            <a:r>
              <a:rPr lang="en-US" sz="2000" dirty="0"/>
              <a:t>        p:= partition(A, low, high)</a:t>
            </a:r>
          </a:p>
          <a:p>
            <a:r>
              <a:rPr lang="en-US" sz="2000" dirty="0"/>
              <a:t>        quicksort(A, low, p)</a:t>
            </a:r>
          </a:p>
          <a:p>
            <a:r>
              <a:rPr lang="en-US" sz="2000" dirty="0"/>
              <a:t>        quicksort(A, p + 1, high)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21105" y="3825001"/>
            <a:ext cx="5924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algorithm quicksort(A) is</a:t>
            </a:r>
          </a:p>
          <a:p>
            <a:r>
              <a:rPr lang="en-US" sz="2000" dirty="0"/>
              <a:t>    if A is empty</a:t>
            </a:r>
          </a:p>
          <a:p>
            <a:r>
              <a:rPr lang="en-US" sz="2000" dirty="0"/>
              <a:t>        return A</a:t>
            </a:r>
          </a:p>
          <a:p>
            <a:r>
              <a:rPr lang="en-US" sz="2000" dirty="0"/>
              <a:t>    pivot:= </a:t>
            </a:r>
            <a:r>
              <a:rPr lang="en-US" sz="2000" dirty="0" err="1"/>
              <a:t>A.pop</a:t>
            </a:r>
            <a:r>
              <a:rPr lang="en-US" sz="2000" dirty="0"/>
              <a:t>()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lA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&lt;= pivot) 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rA</a:t>
            </a:r>
            <a:r>
              <a:rPr lang="en-US" sz="2000" dirty="0"/>
              <a:t> := </a:t>
            </a:r>
            <a:r>
              <a:rPr lang="en-US" sz="2000" dirty="0" err="1"/>
              <a:t>A.filter</a:t>
            </a:r>
            <a:r>
              <a:rPr lang="en-US" sz="2000" dirty="0"/>
              <a:t>(where e &gt; pivot) 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/>
              <a:t>return quicksort(</a:t>
            </a:r>
            <a:r>
              <a:rPr lang="en-US" sz="2000" dirty="0" err="1"/>
              <a:t>lA</a:t>
            </a:r>
            <a:r>
              <a:rPr lang="en-US" sz="2000" dirty="0"/>
              <a:t>) + [pivot] + quicksort(</a:t>
            </a:r>
            <a:r>
              <a:rPr lang="en-US" sz="2000" dirty="0" err="1"/>
              <a:t>rA</a:t>
            </a:r>
            <a:r>
              <a:rPr lang="en-US" sz="2000" dirty="0"/>
              <a:t>)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77" y="1547249"/>
            <a:ext cx="4839902" cy="4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partition(array, left, right)</a:t>
            </a:r>
          </a:p>
          <a:p>
            <a:r>
              <a:rPr lang="en-US" sz="2000" dirty="0"/>
              <a:t>	v = a[(left + right) / 2]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</a:t>
            </a:r>
            <a:r>
              <a:rPr lang="en-US" sz="2000" dirty="0"/>
              <a:t> := left</a:t>
            </a:r>
          </a:p>
          <a:p>
            <a:r>
              <a:rPr lang="en-US" sz="2000" dirty="0"/>
              <a:t>	j := right</a:t>
            </a:r>
          </a:p>
          <a:p>
            <a:r>
              <a:rPr lang="en-US" sz="2000" dirty="0"/>
              <a:t>	while (</a:t>
            </a:r>
            <a:r>
              <a:rPr lang="en-US" sz="2000" dirty="0" err="1"/>
              <a:t>i</a:t>
            </a:r>
            <a:r>
              <a:rPr lang="en-US" sz="2000" dirty="0"/>
              <a:t> ⩽ j) </a:t>
            </a:r>
          </a:p>
          <a:p>
            <a:r>
              <a:rPr lang="en-US" sz="2000" dirty="0"/>
              <a:t>		while (array[</a:t>
            </a:r>
            <a:r>
              <a:rPr lang="en-US" sz="2000" dirty="0" err="1"/>
              <a:t>i</a:t>
            </a:r>
            <a:r>
              <a:rPr lang="en-US" sz="2000" dirty="0"/>
              <a:t>] &lt; v)</a:t>
            </a:r>
          </a:p>
          <a:p>
            <a:r>
              <a:rPr lang="en-US" sz="2000" dirty="0"/>
              <a:t>			</a:t>
            </a:r>
            <a:r>
              <a:rPr lang="en-US" sz="2000" dirty="0" err="1"/>
              <a:t>i</a:t>
            </a:r>
            <a:r>
              <a:rPr lang="en-US" sz="2000" dirty="0"/>
              <a:t>++</a:t>
            </a:r>
          </a:p>
          <a:p>
            <a:r>
              <a:rPr lang="en-US" sz="2000" dirty="0"/>
              <a:t>		while (array[j] &gt; v)</a:t>
            </a:r>
          </a:p>
          <a:p>
            <a:r>
              <a:rPr lang="en-US" sz="2000" dirty="0"/>
              <a:t>			j--</a:t>
            </a:r>
          </a:p>
          <a:p>
            <a:r>
              <a:rPr lang="en-US" sz="2000" dirty="0"/>
              <a:t>		if (</a:t>
            </a:r>
            <a:r>
              <a:rPr lang="en-US" sz="2000" dirty="0" err="1"/>
              <a:t>i</a:t>
            </a:r>
            <a:r>
              <a:rPr lang="en-US" sz="2000" dirty="0"/>
              <a:t> ⩾ j)</a:t>
            </a:r>
          </a:p>
          <a:p>
            <a:r>
              <a:rPr lang="en-US" sz="2000" dirty="0"/>
              <a:t>			break</a:t>
            </a:r>
          </a:p>
          <a:p>
            <a:r>
              <a:rPr lang="en-US" sz="2000" dirty="0"/>
              <a:t>		swap array[</a:t>
            </a:r>
            <a:r>
              <a:rPr lang="en-US" sz="2000" dirty="0" err="1"/>
              <a:t>i</a:t>
            </a:r>
            <a:r>
              <a:rPr lang="en-US" sz="2000" dirty="0"/>
              <a:t>++] with array[j--]</a:t>
            </a:r>
          </a:p>
          <a:p>
            <a:r>
              <a:rPr lang="en-US" sz="2000" dirty="0"/>
              <a:t>	return j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91" y="1295219"/>
            <a:ext cx="3313809" cy="5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array = [1, 9, 2, 3, 11, 8, 5, 12, 4, 10, 7, 6]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80"/>
          <a:stretch/>
        </p:blipFill>
        <p:spPr>
          <a:xfrm>
            <a:off x="0" y="2769103"/>
            <a:ext cx="6104779" cy="26161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3"/>
          <a:stretch/>
        </p:blipFill>
        <p:spPr>
          <a:xfrm>
            <a:off x="6641071" y="1692067"/>
            <a:ext cx="4948177" cy="4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Опорный элемент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104" y="1708831"/>
            <a:ext cx="99124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данного алгоритма ключевую роль играет опорный элемент, он определяет то на какие части будет по итогу дробиться массив, он же определяет сколько будет перестановок в процессе обхода части массива.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Самые простые варианты выбора опорного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первого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последнего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среднего (по положению)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случайного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Есть особые разбиения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Разбиение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Ломуто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считается не оптимальным, и используется в обучающих материалах. Предполагает выбор последнего элемента и движение по направлению к нему. Обмен производится по общему правилу. В конце меняем последний элемент со следующим после последнего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сменненого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Разбиение Хоара – считается более оптимальным, выбираем средний по положению и бежим по массиву сдвигая на каждом шаге левый и правый счетчики если элементы стоят в нужных позициях, когда находим два элемента не выполняющих условие разбиения, меняем их местами и повторяем снова, до тех пор пока индексы не встретятся.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893" r="41767" b="71107"/>
          <a:stretch/>
        </p:blipFill>
        <p:spPr>
          <a:xfrm>
            <a:off x="10439400" y="3081506"/>
            <a:ext cx="846035" cy="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Худшее время работы выводится из предположения что при разбиении массива на части, одна часть будет содержать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– 1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элемент, а вторая ровно 1. Поскольку процедура разбиения занимает ровно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O(n)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 то получаем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 каких случаях возможно получить такую ситуацию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изначально отсортирован.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содержит одинаковые элементы.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построить массив с максимальным количеством сравнений при выборе среднего элемента в качестве опорного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построить массив с максимальным количеством сравнений при детерминированном выборе опорного элемента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Выбор медианы из первого, среднего и последнего элементов в качестве разделяющего элемента и отсечение рекурсии меньших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может привести к существенному повышению эффективности быстрой сортировки.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089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1722</TotalTime>
  <Words>2353</Words>
  <Application>Microsoft Office PowerPoint</Application>
  <PresentationFormat>Широкоэкранный</PresentationFormat>
  <Paragraphs>236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168</cp:revision>
  <dcterms:created xsi:type="dcterms:W3CDTF">2018-10-31T17:08:02Z</dcterms:created>
  <dcterms:modified xsi:type="dcterms:W3CDTF">2024-02-12T07:17:56Z</dcterms:modified>
</cp:coreProperties>
</file>